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523" r:id="rId2"/>
    <p:sldId id="274" r:id="rId3"/>
  </p:sldIdLst>
  <p:sldSz cx="9144000" cy="6858000" type="screen4x3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EX Pharmaceuticals" initials="" lastIdx="38" clrIdx="1"/>
  <p:cmAuthor id="2" name="Fatima Abed" initials="FA" lastIdx="3" clrIdx="2"/>
  <p:cmAuthor id="3" name="NAEMA QATAN" initials="NQ" lastIdx="1" clrIdx="3">
    <p:extLst>
      <p:ext uri="{19B8F6BF-5375-455C-9EA6-DF929625EA0E}">
        <p15:presenceInfo xmlns:p15="http://schemas.microsoft.com/office/powerpoint/2012/main" userId="S::hr@philexpharma.com::99966db7-e177-4c8f-9057-45b3a5dba6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ECD250-523B-49B2-8D32-65E3C79F734A}" v="77" dt="2022-02-15T11:52:05.094"/>
  </p1510:revLst>
</p1510:revInfo>
</file>

<file path=ppt/tableStyles.xml><?xml version="1.0" encoding="utf-8"?>
<a:tblStyleLst xmlns:a="http://schemas.openxmlformats.org/drawingml/2006/main" def="{90651C3A-4460-11DB-9652-00E08161165F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ZZA ALGHAITHI" userId="4b28a79f-1afd-4f71-b0e7-f4ac04317a32" providerId="ADAL" clId="{B8ECD250-523B-49B2-8D32-65E3C79F734A}"/>
    <pc:docChg chg="undo redo custSel modSld">
      <pc:chgData name="AZZA ALGHAITHI" userId="4b28a79f-1afd-4f71-b0e7-f4ac04317a32" providerId="ADAL" clId="{B8ECD250-523B-49B2-8D32-65E3C79F734A}" dt="2022-02-15T11:52:05.094" v="73" actId="20577"/>
      <pc:docMkLst>
        <pc:docMk/>
      </pc:docMkLst>
      <pc:sldChg chg="addSp delSp modSp mod">
        <pc:chgData name="AZZA ALGHAITHI" userId="4b28a79f-1afd-4f71-b0e7-f4ac04317a32" providerId="ADAL" clId="{B8ECD250-523B-49B2-8D32-65E3C79F734A}" dt="2022-02-15T11:52:05.094" v="73" actId="20577"/>
        <pc:sldMkLst>
          <pc:docMk/>
          <pc:sldMk cId="3788639202" sldId="523"/>
        </pc:sldMkLst>
        <pc:spChg chg="mod">
          <ac:chgData name="AZZA ALGHAITHI" userId="4b28a79f-1afd-4f71-b0e7-f4ac04317a32" providerId="ADAL" clId="{B8ECD250-523B-49B2-8D32-65E3C79F734A}" dt="2022-02-15T11:49:12.532" v="48" actId="20577"/>
          <ac:spMkLst>
            <pc:docMk/>
            <pc:sldMk cId="3788639202" sldId="523"/>
            <ac:spMk id="10" creationId="{76677118-8509-44CF-BD06-08144E8A2096}"/>
          </ac:spMkLst>
        </pc:spChg>
        <pc:spChg chg="mod">
          <ac:chgData name="AZZA ALGHAITHI" userId="4b28a79f-1afd-4f71-b0e7-f4ac04317a32" providerId="ADAL" clId="{B8ECD250-523B-49B2-8D32-65E3C79F734A}" dt="2022-02-15T11:50:17.420" v="62" actId="20577"/>
          <ac:spMkLst>
            <pc:docMk/>
            <pc:sldMk cId="3788639202" sldId="523"/>
            <ac:spMk id="11" creationId="{7ADEF22C-F838-439B-BC09-0C1928000D77}"/>
          </ac:spMkLst>
        </pc:spChg>
        <pc:graphicFrameChg chg="mod modGraphic">
          <ac:chgData name="AZZA ALGHAITHI" userId="4b28a79f-1afd-4f71-b0e7-f4ac04317a32" providerId="ADAL" clId="{B8ECD250-523B-49B2-8D32-65E3C79F734A}" dt="2022-02-15T11:52:05.094" v="73" actId="20577"/>
          <ac:graphicFrameMkLst>
            <pc:docMk/>
            <pc:sldMk cId="3788639202" sldId="523"/>
            <ac:graphicFrameMk id="3" creationId="{38481691-E58B-4EAE-92C8-83E4845B726A}"/>
          </ac:graphicFrameMkLst>
        </pc:graphicFrameChg>
        <pc:graphicFrameChg chg="add del mod">
          <ac:chgData name="AZZA ALGHAITHI" userId="4b28a79f-1afd-4f71-b0e7-f4ac04317a32" providerId="ADAL" clId="{B8ECD250-523B-49B2-8D32-65E3C79F734A}" dt="2022-02-15T11:47:08.949" v="8"/>
          <ac:graphicFrameMkLst>
            <pc:docMk/>
            <pc:sldMk cId="3788639202" sldId="523"/>
            <ac:graphicFrameMk id="15" creationId="{98ECE321-65A2-47CD-B55B-5938E65B80B0}"/>
          </ac:graphicFrameMkLst>
        </pc:graphicFrameChg>
        <pc:graphicFrameChg chg="add del mod">
          <ac:chgData name="AZZA ALGHAITHI" userId="4b28a79f-1afd-4f71-b0e7-f4ac04317a32" providerId="ADAL" clId="{B8ECD250-523B-49B2-8D32-65E3C79F734A}" dt="2022-02-15T11:47:24.396" v="12"/>
          <ac:graphicFrameMkLst>
            <pc:docMk/>
            <pc:sldMk cId="3788639202" sldId="523"/>
            <ac:graphicFrameMk id="16" creationId="{1BDC21A5-ADA9-4C5B-AB5D-3B627EC4A49E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CD32B-6564-4687-8895-1EC23355C6F0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32595-65F7-4677-BD8A-2EAF68F7F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6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3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1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6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9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7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2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2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5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6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B7980E8-EC32-4470-B6A7-83EB7E3FC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4775" y="1062959"/>
            <a:ext cx="3751658" cy="54606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481691-E58B-4EAE-92C8-83E4845B7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183432"/>
              </p:ext>
            </p:extLst>
          </p:nvPr>
        </p:nvGraphicFramePr>
        <p:xfrm>
          <a:off x="697446" y="1540857"/>
          <a:ext cx="6770154" cy="663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065">
                  <a:extLst>
                    <a:ext uri="{9D8B030D-6E8A-4147-A177-3AD203B41FA5}">
                      <a16:colId xmlns:a16="http://schemas.microsoft.com/office/drawing/2014/main" val="1470583737"/>
                    </a:ext>
                  </a:extLst>
                </a:gridCol>
                <a:gridCol w="1923434">
                  <a:extLst>
                    <a:ext uri="{9D8B030D-6E8A-4147-A177-3AD203B41FA5}">
                      <a16:colId xmlns:a16="http://schemas.microsoft.com/office/drawing/2014/main" val="73663668"/>
                    </a:ext>
                  </a:extLst>
                </a:gridCol>
                <a:gridCol w="2224655">
                  <a:extLst>
                    <a:ext uri="{9D8B030D-6E8A-4147-A177-3AD203B41FA5}">
                      <a16:colId xmlns:a16="http://schemas.microsoft.com/office/drawing/2014/main" val="2876021160"/>
                    </a:ext>
                  </a:extLst>
                </a:gridCol>
              </a:tblGrid>
              <a:tr h="317865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Designation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Location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/>
                        <a:t>Number Required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229820"/>
                  </a:ext>
                </a:extLst>
              </a:tr>
              <a:tr h="345326">
                <a:tc>
                  <a:txBody>
                    <a:bodyPr/>
                    <a:lstStyle/>
                    <a:p>
                      <a:pPr algn="l"/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Senior Production Supervisor</a:t>
                      </a:r>
                      <a:endParaRPr lang="en-US" sz="1200"/>
                    </a:p>
                  </a:txBody>
                  <a:tcPr marL="25719" marR="25719" marT="12860" marB="128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Salalah </a:t>
                      </a:r>
                    </a:p>
                  </a:txBody>
                  <a:tcPr marL="25719" marR="25719" marT="12860" marB="128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/>
                        <a:t>1</a:t>
                      </a:r>
                    </a:p>
                  </a:txBody>
                  <a:tcPr marL="25719" marR="25719" marT="12860" marB="1286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85393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4BBFD3B-91E7-4181-9246-77C9BBF0AD66}"/>
              </a:ext>
            </a:extLst>
          </p:cNvPr>
          <p:cNvSpPr/>
          <p:nvPr/>
        </p:nvSpPr>
        <p:spPr>
          <a:xfrm>
            <a:off x="714775" y="2422379"/>
            <a:ext cx="2724103" cy="19232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215F13-024A-4624-8CC3-91AB58042E8E}"/>
              </a:ext>
            </a:extLst>
          </p:cNvPr>
          <p:cNvSpPr/>
          <p:nvPr/>
        </p:nvSpPr>
        <p:spPr>
          <a:xfrm>
            <a:off x="3438878" y="2418227"/>
            <a:ext cx="287117" cy="192325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3B271-8697-47C3-918C-4B69B18E932B}"/>
              </a:ext>
            </a:extLst>
          </p:cNvPr>
          <p:cNvSpPr/>
          <p:nvPr/>
        </p:nvSpPr>
        <p:spPr>
          <a:xfrm>
            <a:off x="714775" y="2405442"/>
            <a:ext cx="1979217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38" b="1">
                <a:solidFill>
                  <a:schemeClr val="bg1"/>
                </a:solidFill>
              </a:rPr>
              <a:t>Main Responsibilities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93F55-137F-40AB-BEBC-BEB468597357}"/>
              </a:ext>
            </a:extLst>
          </p:cNvPr>
          <p:cNvSpPr/>
          <p:nvPr/>
        </p:nvSpPr>
        <p:spPr>
          <a:xfrm>
            <a:off x="727588" y="4013976"/>
            <a:ext cx="3156363" cy="22932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5A89C4-55A4-41B5-97C7-937CADDDB298}"/>
              </a:ext>
            </a:extLst>
          </p:cNvPr>
          <p:cNvSpPr/>
          <p:nvPr/>
        </p:nvSpPr>
        <p:spPr>
          <a:xfrm>
            <a:off x="3883951" y="4006407"/>
            <a:ext cx="279165" cy="230561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728A67-6C25-42C9-BB2A-FFD8EE257759}"/>
              </a:ext>
            </a:extLst>
          </p:cNvPr>
          <p:cNvSpPr/>
          <p:nvPr/>
        </p:nvSpPr>
        <p:spPr>
          <a:xfrm>
            <a:off x="630461" y="3987219"/>
            <a:ext cx="2638254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38" b="1">
                <a:solidFill>
                  <a:schemeClr val="bg1"/>
                </a:solidFill>
              </a:rPr>
              <a:t>SKILLS  &amp; EXPERIENCE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677118-8509-44CF-BD06-08144E8A2096}"/>
              </a:ext>
            </a:extLst>
          </p:cNvPr>
          <p:cNvSpPr txBox="1"/>
          <p:nvPr/>
        </p:nvSpPr>
        <p:spPr>
          <a:xfrm>
            <a:off x="697446" y="4250866"/>
            <a:ext cx="6251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Bachelor’s degree in Pharmacy, Chemical Engineering, or related field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Minimum of 7 years’ progressive technical manufacturing experience in pharmaceutical Solids and Sterile operations and 3 years in a leading/ managing position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DEF22C-F838-439B-BC09-0C1928000D77}"/>
              </a:ext>
            </a:extLst>
          </p:cNvPr>
          <p:cNvSpPr txBox="1"/>
          <p:nvPr/>
        </p:nvSpPr>
        <p:spPr>
          <a:xfrm>
            <a:off x="727588" y="2693091"/>
            <a:ext cx="7730612" cy="1443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/>
              <a:t>Create and review Good Manufacturing Practices {also cGMP} documentation, including batch records, product specific cleaning assessments, and Standard Operating Procedures.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/>
              <a:t>Supports manufacturing in trouble-shooting investigations and owning Corrective Action/ Preventative Action to prevent recurrence.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/>
              <a:t>Manage own time to meet agreed targets and develop plans for work activities on own projects within a team.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/>
              <a:t>Develop and validate manufacturing processes for drug products.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1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CA4D81-85B8-4F2E-A224-4A1AC8A1E327}"/>
              </a:ext>
            </a:extLst>
          </p:cNvPr>
          <p:cNvSpPr/>
          <p:nvPr/>
        </p:nvSpPr>
        <p:spPr>
          <a:xfrm>
            <a:off x="697446" y="5008041"/>
            <a:ext cx="4465957" cy="2489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8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CONDITIONS FOR APPLYING FOR THE POSITION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499C76-4043-4393-95A1-B53E17838280}"/>
              </a:ext>
            </a:extLst>
          </p:cNvPr>
          <p:cNvSpPr/>
          <p:nvPr/>
        </p:nvSpPr>
        <p:spPr>
          <a:xfrm>
            <a:off x="5163403" y="5008041"/>
            <a:ext cx="279165" cy="251227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16B1C5-508F-4DAA-9F54-59F9CBDB179E}"/>
              </a:ext>
            </a:extLst>
          </p:cNvPr>
          <p:cNvSpPr txBox="1"/>
          <p:nvPr/>
        </p:nvSpPr>
        <p:spPr>
          <a:xfrm>
            <a:off x="819973" y="1126520"/>
            <a:ext cx="6092904" cy="35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New Vacancy</a:t>
            </a:r>
            <a:r>
              <a:rPr lang="en-US" sz="16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3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11545"/>
          </a:xfrm>
        </p:spPr>
      </p:pic>
    </p:spTree>
    <p:extLst>
      <p:ext uri="{BB962C8B-B14F-4D97-AF65-F5344CB8AC3E}">
        <p14:creationId xmlns:p14="http://schemas.microsoft.com/office/powerpoint/2010/main" val="4037856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Fatima Abed</dc:creator>
  <cp:lastModifiedBy>AZZA ALGHAITHI</cp:lastModifiedBy>
  <cp:revision>2</cp:revision>
  <dcterms:modified xsi:type="dcterms:W3CDTF">2022-05-22T08:08:38Z</dcterms:modified>
</cp:coreProperties>
</file>